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82" r:id="rId2"/>
    <p:sldId id="263" r:id="rId3"/>
    <p:sldId id="310" r:id="rId4"/>
    <p:sldId id="301" r:id="rId5"/>
    <p:sldId id="302" r:id="rId6"/>
    <p:sldId id="305" r:id="rId7"/>
    <p:sldId id="312" r:id="rId8"/>
    <p:sldId id="313" r:id="rId9"/>
  </p:sldIdLst>
  <p:sldSz cx="9144000" cy="6858000" type="screen4x3"/>
  <p:notesSz cx="6858000" cy="9067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eli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141"/>
    <a:srgbClr val="45AA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8" autoAdjust="0"/>
  </p:normalViewPr>
  <p:slideViewPr>
    <p:cSldViewPr snapToGrid="0" snapToObjects="1">
      <p:cViewPr varScale="1">
        <p:scale>
          <a:sx n="103" d="100"/>
          <a:sy n="103"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0" d="100"/>
          <a:sy n="60" d="100"/>
        </p:scale>
        <p:origin x="-2652" y="138"/>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6347F0-C429-4EC1-890B-FC15D13C8021}" type="datetimeFigureOut">
              <a:rPr lang="en-US"/>
              <a:pPr>
                <a:defRPr/>
              </a:pPr>
              <a:t>6/7/17</a:t>
            </a:fld>
            <a:endParaRPr lang="en-US"/>
          </a:p>
        </p:txBody>
      </p:sp>
      <p:sp>
        <p:nvSpPr>
          <p:cNvPr id="4" name="Footer Placeholder 3"/>
          <p:cNvSpPr>
            <a:spLocks noGrp="1"/>
          </p:cNvSpPr>
          <p:nvPr>
            <p:ph type="ftr" sz="quarter" idx="2"/>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414C07-2728-4F17-89F2-2F394A66CAA3}" type="slidenum">
              <a:rPr lang="en-US"/>
              <a:pPr>
                <a:defRPr/>
              </a:pPr>
              <a:t>‹#›</a:t>
            </a:fld>
            <a:endParaRPr lang="en-US"/>
          </a:p>
        </p:txBody>
      </p:sp>
    </p:spTree>
    <p:extLst>
      <p:ext uri="{BB962C8B-B14F-4D97-AF65-F5344CB8AC3E}">
        <p14:creationId xmlns:p14="http://schemas.microsoft.com/office/powerpoint/2010/main" val="416250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3FC762-BB7B-4B42-934D-934C643E8C49}" type="datetimeFigureOut">
              <a:rPr lang="en-US"/>
              <a:pPr>
                <a:defRPr/>
              </a:pPr>
              <a:t>6/7/17</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06888"/>
            <a:ext cx="5486400" cy="40814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C4B202-C0E6-4FE0-AFBD-A7E86B497B4C}" type="slidenum">
              <a:rPr lang="en-US"/>
              <a:pPr>
                <a:defRPr/>
              </a:pPr>
              <a:t>‹#›</a:t>
            </a:fld>
            <a:endParaRPr lang="en-US"/>
          </a:p>
        </p:txBody>
      </p:sp>
    </p:spTree>
    <p:extLst>
      <p:ext uri="{BB962C8B-B14F-4D97-AF65-F5344CB8AC3E}">
        <p14:creationId xmlns:p14="http://schemas.microsoft.com/office/powerpoint/2010/main" val="19249735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D5EC69-787E-490C-8463-DFC7205BA1BE}"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09976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C6D44-4620-4B01-9307-F917B1DC7C75}"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54518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children who enter preschool with lower prior knowledge are more likely to be absent more, and the more they are absent, the lower their scores are.  You can see this by the steeper slope of the blue curve at the bottom. The kids who need it the most too often get  the least…. </a:t>
            </a:r>
          </a:p>
        </p:txBody>
      </p:sp>
      <p:sp>
        <p:nvSpPr>
          <p:cNvPr id="4" name="Slide Number Placeholder 3"/>
          <p:cNvSpPr>
            <a:spLocks noGrp="1"/>
          </p:cNvSpPr>
          <p:nvPr>
            <p:ph type="sldNum" sz="quarter" idx="5"/>
          </p:nvPr>
        </p:nvSpPr>
        <p:spPr/>
        <p:txBody>
          <a:bodyPr/>
          <a:lstStyle/>
          <a:p>
            <a:pPr>
              <a:defRPr/>
            </a:pPr>
            <a:fld id="{2C51C0A4-3FF1-4A56-BA3C-B89B4A79CFF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68918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4</a:t>
            </a:fld>
            <a:endParaRPr lang="en-US"/>
          </a:p>
        </p:txBody>
      </p:sp>
    </p:spTree>
    <p:extLst>
      <p:ext uri="{BB962C8B-B14F-4D97-AF65-F5344CB8AC3E}">
        <p14:creationId xmlns:p14="http://schemas.microsoft.com/office/powerpoint/2010/main" val="223904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5</a:t>
            </a:fld>
            <a:endParaRPr lang="en-US"/>
          </a:p>
        </p:txBody>
      </p:sp>
    </p:spTree>
    <p:extLst>
      <p:ext uri="{BB962C8B-B14F-4D97-AF65-F5344CB8AC3E}">
        <p14:creationId xmlns:p14="http://schemas.microsoft.com/office/powerpoint/2010/main" val="245030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pPr>
                <a:defRPr/>
              </a:pPr>
              <a:t>6</a:t>
            </a:fld>
            <a:endParaRPr lang="en-US"/>
          </a:p>
        </p:txBody>
      </p:sp>
    </p:spTree>
    <p:extLst>
      <p:ext uri="{BB962C8B-B14F-4D97-AF65-F5344CB8AC3E}">
        <p14:creationId xmlns:p14="http://schemas.microsoft.com/office/powerpoint/2010/main" val="323109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pPr>
                <a:defRPr/>
              </a:pPr>
              <a:t>‹#›</a:t>
            </a:fld>
            <a:endParaRPr lang="en-US"/>
          </a:p>
        </p:txBody>
      </p:sp>
    </p:spTree>
    <p:extLst>
      <p:ext uri="{BB962C8B-B14F-4D97-AF65-F5344CB8AC3E}">
        <p14:creationId xmlns:p14="http://schemas.microsoft.com/office/powerpoint/2010/main" val="35222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pPr>
                <a:defRPr/>
              </a:pPr>
              <a:t>‹#›</a:t>
            </a:fld>
            <a:endParaRPr lang="en-US"/>
          </a:p>
        </p:txBody>
      </p:sp>
    </p:spTree>
    <p:extLst>
      <p:ext uri="{BB962C8B-B14F-4D97-AF65-F5344CB8AC3E}">
        <p14:creationId xmlns:p14="http://schemas.microsoft.com/office/powerpoint/2010/main" val="34886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pPr>
                <a:defRPr/>
              </a:pPr>
              <a:t>‹#›</a:t>
            </a:fld>
            <a:endParaRPr lang="en-US"/>
          </a:p>
        </p:txBody>
      </p:sp>
    </p:spTree>
    <p:extLst>
      <p:ext uri="{BB962C8B-B14F-4D97-AF65-F5344CB8AC3E}">
        <p14:creationId xmlns:p14="http://schemas.microsoft.com/office/powerpoint/2010/main" val="377934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99902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pPr>
                <a:defRPr/>
              </a:pPr>
              <a:t>‹#›</a:t>
            </a:fld>
            <a:endParaRPr lang="en-US" dirty="0"/>
          </a:p>
        </p:txBody>
      </p:sp>
    </p:spTree>
    <p:extLst>
      <p:ext uri="{BB962C8B-B14F-4D97-AF65-F5344CB8AC3E}">
        <p14:creationId xmlns:p14="http://schemas.microsoft.com/office/powerpoint/2010/main" val="1354172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pPr>
                <a:defRPr/>
              </a:pPr>
              <a:t>‹#›</a:t>
            </a:fld>
            <a:endParaRPr lang="en-US"/>
          </a:p>
        </p:txBody>
      </p:sp>
    </p:spTree>
    <p:extLst>
      <p:ext uri="{BB962C8B-B14F-4D97-AF65-F5344CB8AC3E}">
        <p14:creationId xmlns:p14="http://schemas.microsoft.com/office/powerpoint/2010/main" val="21724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6350" y="-39688"/>
            <a:ext cx="9217025" cy="6010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225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555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329735" y="6367169"/>
            <a:ext cx="3730625" cy="369332"/>
          </a:xfrm>
          <a:prstGeom prst="rect">
            <a:avLst/>
          </a:prstGeom>
          <a:noFill/>
        </p:spPr>
        <p:txBody>
          <a:bodyPr>
            <a:spAutoFit/>
          </a:bodyPr>
          <a:lstStyle/>
          <a:p>
            <a:pPr fontAlgn="auto">
              <a:spcBef>
                <a:spcPts val="0"/>
              </a:spcBef>
              <a:spcAft>
                <a:spcPts val="0"/>
              </a:spcAft>
              <a:defRPr/>
            </a:pPr>
            <a:r>
              <a:rPr lang="en-US" sz="1800" b="0" dirty="0" err="1">
                <a:solidFill>
                  <a:srgbClr val="514141"/>
                </a:solidFill>
                <a:latin typeface="Franklin Gothic Medium" pitchFamily="34" charset="0"/>
                <a:cs typeface="Abadi MT Condensed Extra Bold"/>
              </a:rPr>
              <a:t>www.attendanceworks.org</a:t>
            </a:r>
            <a:endParaRPr lang="en-US" sz="1800" b="0" dirty="0">
              <a:solidFill>
                <a:srgbClr val="514141"/>
              </a:solidFill>
              <a:latin typeface="Franklin Gothic Medium" pitchFamily="34" charset="0"/>
              <a:cs typeface="Abadi MT Condensed Extra Bold"/>
            </a:endParaRPr>
          </a:p>
        </p:txBody>
      </p:sp>
      <p:pic>
        <p:nvPicPr>
          <p:cNvPr id="10" name="Picture 9"/>
          <p:cNvPicPr>
            <a:picLocks noChangeAspect="1"/>
          </p:cNvPicPr>
          <p:nvPr userDrawn="1"/>
        </p:nvPicPr>
        <p:blipFill rotWithShape="1">
          <a:blip r:embed="rId4" cstate="screen"/>
          <a:srcRect/>
          <a:stretch/>
        </p:blipFill>
        <p:spPr>
          <a:xfrm>
            <a:off x="233592" y="1407169"/>
            <a:ext cx="2068283" cy="1327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userDrawn="1"/>
        </p:nvPicPr>
        <p:blipFill>
          <a:blip r:embed="rId5" cstate="screen"/>
          <a:stretch>
            <a:fillRect/>
          </a:stretch>
        </p:blipFill>
        <p:spPr>
          <a:xfrm>
            <a:off x="233592" y="2899492"/>
            <a:ext cx="2068283" cy="1380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userDrawn="1"/>
        </p:nvPicPr>
        <p:blipFill>
          <a:blip r:embed="rId6" cstate="screen"/>
          <a:stretch>
            <a:fillRect/>
          </a:stretch>
        </p:blipFill>
        <p:spPr>
          <a:xfrm>
            <a:off x="238852" y="4444545"/>
            <a:ext cx="2063023" cy="136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800">
                <a:solidFill>
                  <a:srgbClr val="514141"/>
                </a:solidFill>
                <a:latin typeface="Franklin Gothic Medium" pitchFamily="34" charset="0"/>
                <a:cs typeface="Franklin Gothic Medium" pitchFamily="34" charset="0"/>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p14="http://schemas.microsoft.com/office/powerpoint/2010/main" val="408749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CSR bullet slide">
    <p:spTree>
      <p:nvGrpSpPr>
        <p:cNvPr id="1" name=""/>
        <p:cNvGrpSpPr/>
        <p:nvPr/>
      </p:nvGrpSpPr>
      <p:grpSpPr>
        <a:xfrm>
          <a:off x="0" y="0"/>
          <a:ext cx="0" cy="0"/>
          <a:chOff x="0" y="0"/>
          <a:chExt cx="0" cy="0"/>
        </a:xfrm>
      </p:grpSpPr>
      <p:sp>
        <p:nvSpPr>
          <p:cNvPr id="4" name="TextBox 3"/>
          <p:cNvSpPr txBox="1"/>
          <p:nvPr userDrawn="1"/>
        </p:nvSpPr>
        <p:spPr>
          <a:xfrm>
            <a:off x="8774113" y="-79375"/>
            <a:ext cx="433387" cy="307975"/>
          </a:xfrm>
          <a:prstGeom prst="rect">
            <a:avLst/>
          </a:prstGeom>
          <a:noFill/>
        </p:spPr>
        <p:txBody>
          <a:bodyPr>
            <a:spAutoFit/>
          </a:bodyPr>
          <a:lstStyle/>
          <a:p>
            <a:pPr fontAlgn="base">
              <a:spcBef>
                <a:spcPct val="0"/>
              </a:spcBef>
              <a:spcAft>
                <a:spcPct val="0"/>
              </a:spcAft>
              <a:defRPr/>
            </a:pPr>
            <a:fld id="{3EC740A3-8888-4449-8A11-8E9DD5FA0098}" type="slidenum">
              <a:rPr lang="en-US" sz="1400">
                <a:solidFill>
                  <a:srgbClr val="000000"/>
                </a:solidFill>
                <a:cs typeface="Calibri" pitchFamily="34" charset="0"/>
              </a:rPr>
              <a:pPr fontAlgn="base">
                <a:spcBef>
                  <a:spcPct val="0"/>
                </a:spcBef>
                <a:spcAft>
                  <a:spcPct val="0"/>
                </a:spcAft>
                <a:defRPr/>
              </a:pPr>
              <a:t>‹#›</a:t>
            </a:fld>
            <a:endParaRPr lang="en-US" sz="1400" dirty="0">
              <a:solidFill>
                <a:srgbClr val="000000"/>
              </a:solidFill>
              <a:cs typeface="Calibri" pitchFamily="34" charset="0"/>
            </a:endParaRPr>
          </a:p>
        </p:txBody>
      </p:sp>
      <p:pic>
        <p:nvPicPr>
          <p:cNvPr id="5" name="Picture 7"/>
          <p:cNvPicPr>
            <a:picLocks noChangeAspect="1"/>
          </p:cNvPicPr>
          <p:nvPr userDrawn="1"/>
        </p:nvPicPr>
        <p:blipFill>
          <a:blip r:embed="rId2" cstate="print"/>
          <a:srcRect/>
          <a:stretch>
            <a:fillRect/>
          </a:stretch>
        </p:blipFill>
        <p:spPr bwMode="auto">
          <a:xfrm>
            <a:off x="204788" y="6373813"/>
            <a:ext cx="2514600" cy="319087"/>
          </a:xfrm>
          <a:prstGeom prst="rect">
            <a:avLst/>
          </a:prstGeom>
          <a:noFill/>
          <a:ln w="9525">
            <a:noFill/>
            <a:miter lim="800000"/>
            <a:headEnd/>
            <a:tailEnd/>
          </a:ln>
        </p:spPr>
      </p:pic>
      <p:sp>
        <p:nvSpPr>
          <p:cNvPr id="6" name="Title 5"/>
          <p:cNvSpPr>
            <a:spLocks noGrp="1"/>
          </p:cNvSpPr>
          <p:nvPr>
            <p:ph type="title"/>
          </p:nvPr>
        </p:nvSpPr>
        <p:spPr>
          <a:xfrm>
            <a:off x="390248" y="132080"/>
            <a:ext cx="8412162" cy="653859"/>
          </a:xfrm>
          <a:prstGeom prst="rect">
            <a:avLst/>
          </a:prstGeom>
          <a:noFill/>
          <a:ln>
            <a:noFill/>
          </a:ln>
        </p:spPr>
        <p:txBody>
          <a:bodyPr lIns="0" tIns="0" rIns="0" bIns="0" anchor="t">
            <a:noAutofit/>
          </a:bodyPr>
          <a:lstStyle>
            <a:lvl1pPr marL="0" indent="0" algn="l">
              <a:lnSpc>
                <a:spcPct val="100000"/>
              </a:lnSpc>
              <a:tabLst/>
              <a:defRPr sz="3400" b="1" i="0">
                <a:solidFill>
                  <a:schemeClr val="tx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390248" y="1225770"/>
            <a:ext cx="8412162" cy="4467334"/>
          </a:xfrm>
          <a:prstGeom prst="rect">
            <a:avLst/>
          </a:prstGeom>
        </p:spPr>
        <p:txBody>
          <a:bodyPr lIns="0" tIns="0" rIns="0" bIns="0"/>
          <a:lstStyle>
            <a:lvl1pPr marL="342900" indent="-342900">
              <a:spcAft>
                <a:spcPts val="0"/>
              </a:spcAft>
              <a:buFont typeface="Wingdings" charset="2"/>
              <a:buChar char="§"/>
              <a:defRPr sz="2800" baseline="0">
                <a:solidFill>
                  <a:schemeClr val="tx1">
                    <a:lumMod val="50000"/>
                  </a:schemeClr>
                </a:solidFill>
                <a:latin typeface="Calibri" pitchFamily="34" charset="0"/>
                <a:cs typeface="Calibri" pitchFamily="34" charset="0"/>
              </a:defRPr>
            </a:lvl1pPr>
            <a:lvl2pPr marL="649224" indent="-285750">
              <a:spcAft>
                <a:spcPts val="600"/>
              </a:spcAft>
              <a:buFont typeface="Lucida Grande"/>
              <a:buChar char="-"/>
              <a:defRPr sz="2600" baseline="0">
                <a:solidFill>
                  <a:schemeClr val="tx1">
                    <a:lumMod val="50000"/>
                  </a:schemeClr>
                </a:solidFill>
                <a:latin typeface="Calibri" pitchFamily="34" charset="0"/>
                <a:cs typeface="Calibri" pitchFamily="34" charset="0"/>
              </a:defRPr>
            </a:lvl2pPr>
            <a:lvl3pPr>
              <a:defRPr>
                <a:solidFill>
                  <a:schemeClr val="tx1">
                    <a:lumMod val="50000"/>
                  </a:schemeClr>
                </a:solidFill>
                <a:latin typeface="Calibri" pitchFamily="34" charset="0"/>
              </a:defRPr>
            </a:lvl3pPr>
          </a:lstStyle>
          <a:p>
            <a:pPr lvl="0"/>
            <a:r>
              <a:rPr lang="en-US" dirty="0" smtClean="0"/>
              <a:t>Click to edit Master text styles</a:t>
            </a:r>
          </a:p>
          <a:p>
            <a:pPr lvl="1"/>
            <a:r>
              <a:rPr lang="en-US" dirty="0" smtClean="0"/>
              <a:t>Second level</a:t>
            </a:r>
          </a:p>
          <a:p>
            <a:pPr lvl="2"/>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pPr>
                <a:defRPr/>
              </a:pPr>
              <a:t>‹#›</a:t>
            </a:fld>
            <a:endParaRPr lang="en-US"/>
          </a:p>
        </p:txBody>
      </p:sp>
    </p:spTree>
    <p:extLst>
      <p:ext uri="{BB962C8B-B14F-4D97-AF65-F5344CB8AC3E}">
        <p14:creationId xmlns:p14="http://schemas.microsoft.com/office/powerpoint/2010/main" val="274573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pPr>
                <a:defRPr/>
              </a:pPr>
              <a:t>‹#›</a:t>
            </a:fld>
            <a:endParaRPr lang="en-US"/>
          </a:p>
        </p:txBody>
      </p:sp>
    </p:spTree>
    <p:extLst>
      <p:ext uri="{BB962C8B-B14F-4D97-AF65-F5344CB8AC3E}">
        <p14:creationId xmlns:p14="http://schemas.microsoft.com/office/powerpoint/2010/main" val="369743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pPr>
                <a:defRPr/>
              </a:pPr>
              <a:t>‹#›</a:t>
            </a:fld>
            <a:endParaRPr lang="en-US"/>
          </a:p>
        </p:txBody>
      </p:sp>
    </p:spTree>
    <p:extLst>
      <p:ext uri="{BB962C8B-B14F-4D97-AF65-F5344CB8AC3E}">
        <p14:creationId xmlns:p14="http://schemas.microsoft.com/office/powerpoint/2010/main" val="43657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pPr>
                <a:defRPr/>
              </a:pPr>
              <a:t>‹#›</a:t>
            </a:fld>
            <a:endParaRPr lang="en-US"/>
          </a:p>
        </p:txBody>
      </p:sp>
    </p:spTree>
    <p:extLst>
      <p:ext uri="{BB962C8B-B14F-4D97-AF65-F5344CB8AC3E}">
        <p14:creationId xmlns:p14="http://schemas.microsoft.com/office/powerpoint/2010/main" val="10771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pPr>
                <a:defRPr/>
              </a:pPr>
              <a:t>‹#›</a:t>
            </a:fld>
            <a:endParaRPr lang="en-US"/>
          </a:p>
        </p:txBody>
      </p:sp>
    </p:spTree>
    <p:extLst>
      <p:ext uri="{BB962C8B-B14F-4D97-AF65-F5344CB8AC3E}">
        <p14:creationId xmlns:p14="http://schemas.microsoft.com/office/powerpoint/2010/main" val="378151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pPr>
                <a:defRPr/>
              </a:pPr>
              <a:t>‹#›</a:t>
            </a:fld>
            <a:endParaRPr lang="en-US"/>
          </a:p>
        </p:txBody>
      </p:sp>
    </p:spTree>
    <p:extLst>
      <p:ext uri="{BB962C8B-B14F-4D97-AF65-F5344CB8AC3E}">
        <p14:creationId xmlns:p14="http://schemas.microsoft.com/office/powerpoint/2010/main" val="322075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pPr>
                <a:defRPr/>
              </a:pPr>
              <a:t>‹#›</a:t>
            </a:fld>
            <a:endParaRPr lang="en-US"/>
          </a:p>
        </p:txBody>
      </p:sp>
    </p:spTree>
    <p:extLst>
      <p:ext uri="{BB962C8B-B14F-4D97-AF65-F5344CB8AC3E}">
        <p14:creationId xmlns:p14="http://schemas.microsoft.com/office/powerpoint/2010/main" val="378879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pPr>
                <a:defRPr/>
              </a:pPr>
              <a:t>‹#›</a:t>
            </a:fld>
            <a:endParaRPr lang="en-US"/>
          </a:p>
        </p:txBody>
      </p:sp>
    </p:spTree>
    <p:extLst>
      <p:ext uri="{BB962C8B-B14F-4D97-AF65-F5344CB8AC3E}">
        <p14:creationId xmlns:p14="http://schemas.microsoft.com/office/powerpoint/2010/main" val="3200002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53" r:id="rId15"/>
    <p:sldLayoutId id="2147483856" r:id="rId1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2525483" y="1558454"/>
            <a:ext cx="6683833" cy="2127250"/>
          </a:xfrm>
        </p:spPr>
        <p:txBody>
          <a:bodyPr/>
          <a:lstStyle/>
          <a:p>
            <a:pPr algn="ctr" eaLnBrk="1" hangingPunct="1"/>
            <a:r>
              <a:rPr lang="en-US" sz="4400" dirty="0" smtClean="0">
                <a:ea typeface="Abadi MT Condensed Extra Bold" pitchFamily="34" charset="0"/>
                <a:cs typeface="Abadi MT Condensed Extra Bold" pitchFamily="34" charset="0"/>
              </a:rPr>
              <a:t>Reducing Chronic Absence:</a:t>
            </a:r>
            <a:br>
              <a:rPr lang="en-US" sz="4400" dirty="0" smtClean="0">
                <a:ea typeface="Abadi MT Condensed Extra Bold" pitchFamily="34" charset="0"/>
                <a:cs typeface="Abadi MT Condensed Extra Bold" pitchFamily="34" charset="0"/>
              </a:rPr>
            </a:br>
            <a:r>
              <a:rPr lang="en-US" sz="4400" dirty="0" smtClean="0">
                <a:ea typeface="Abadi MT Condensed Extra Bold" pitchFamily="34" charset="0"/>
                <a:cs typeface="Abadi MT Condensed Extra Bold" pitchFamily="34" charset="0"/>
              </a:rPr>
              <a:t>What Will It Take?</a:t>
            </a:r>
          </a:p>
        </p:txBody>
      </p:sp>
      <p:sp>
        <p:nvSpPr>
          <p:cNvPr id="3" name="Text Placeholder 2"/>
          <p:cNvSpPr>
            <a:spLocks noGrp="1"/>
          </p:cNvSpPr>
          <p:nvPr>
            <p:ph type="body" sz="quarter" idx="11"/>
          </p:nvPr>
        </p:nvSpPr>
        <p:spPr>
          <a:xfrm>
            <a:off x="2911461" y="3065672"/>
            <a:ext cx="5589588" cy="1073150"/>
          </a:xfrm>
        </p:spPr>
        <p:txBody>
          <a:bodyPr rtlCol="0">
            <a:noAutofit/>
          </a:bodyPr>
          <a:lstStyle/>
          <a:p>
            <a:pPr algn="ctr" eaLnBrk="1" fontAlgn="auto" hangingPunct="1">
              <a:spcAft>
                <a:spcPts val="0"/>
              </a:spcAft>
              <a:buFont typeface="Arial"/>
              <a:buNone/>
              <a:defRPr/>
            </a:pPr>
            <a:r>
              <a:rPr lang="en-US" sz="2800" b="0" dirty="0" smtClean="0"/>
              <a:t>An overview of why it matters and key ingredients for improving student attendance</a:t>
            </a:r>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2000" b="0" dirty="0" smtClean="0"/>
          </a:p>
          <a:p>
            <a:pPr eaLnBrk="1" fontAlgn="auto" hangingPunct="1">
              <a:spcAft>
                <a:spcPts val="0"/>
              </a:spcAft>
              <a:buFont typeface="Arial"/>
              <a:buNone/>
              <a:defRPr/>
            </a:pPr>
            <a:endParaRPr lang="en-US" sz="600" b="0" dirty="0"/>
          </a:p>
        </p:txBody>
      </p:sp>
      <p:sp>
        <p:nvSpPr>
          <p:cNvPr id="16388" name="Text Placeholder 3"/>
          <p:cNvSpPr>
            <a:spLocks noGrp="1"/>
          </p:cNvSpPr>
          <p:nvPr>
            <p:ph type="body" sz="quarter" idx="12"/>
          </p:nvPr>
        </p:nvSpPr>
        <p:spPr>
          <a:xfrm>
            <a:off x="194581" y="6367691"/>
            <a:ext cx="2063750" cy="430213"/>
          </a:xfrm>
        </p:spPr>
        <p:txBody>
          <a:bodyPr/>
          <a:lstStyle/>
          <a:p>
            <a:pPr eaLnBrk="1" hangingPunct="1"/>
            <a:r>
              <a:rPr lang="en-US" dirty="0" smtClean="0">
                <a:ea typeface="Abadi MT Condensed Light" pitchFamily="34" charset="0"/>
                <a:cs typeface="Abadi MT Condensed Light" pitchFamily="34" charset="0"/>
              </a:rPr>
              <a:t>Spring 2014</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457200" y="1903413"/>
            <a:ext cx="8229600" cy="4525962"/>
          </a:xfrm>
        </p:spPr>
        <p:txBody>
          <a:bodyPr/>
          <a:lstStyle/>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Nationwide, as many as 10-15% of students (7.5 million) miss nearly a month of school every year.  That’s 135 million days of lost time in the classroom.</a:t>
            </a:r>
          </a:p>
          <a:p>
            <a:pPr eaLnBrk="1" hangingPunct="1">
              <a:spcBef>
                <a:spcPts val="1800"/>
              </a:spcBef>
              <a:buFont typeface="Wingdings" pitchFamily="2" charset="2"/>
              <a:buChar char="q"/>
            </a:pPr>
            <a:r>
              <a:rPr lang="en-US" sz="2400" dirty="0" smtClean="0">
                <a:latin typeface="Franklin Gothic Medium" pitchFamily="34" charset="0"/>
                <a:ea typeface="Abadi MT Condensed Light" pitchFamily="34" charset="0"/>
                <a:cs typeface="Abadi MT Condensed Light" pitchFamily="34" charset="0"/>
              </a:rPr>
              <a:t>Missing too much school for any reason effects children’s learning</a:t>
            </a:r>
            <a:r>
              <a:rPr lang="en-US" sz="2400" b="0" dirty="0" smtClean="0">
                <a:latin typeface="Franklin Gothic Medium" pitchFamily="34" charset="0"/>
                <a:ea typeface="Abadi MT Condensed Light" pitchFamily="34" charset="0"/>
                <a:cs typeface="Abadi MT Condensed Light" pitchFamily="34" charset="0"/>
              </a:rPr>
              <a:t>.</a:t>
            </a:r>
          </a:p>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Chronic absenteeism is a red alert that students are headed for academic trouble and eventually for dropping out of high school. </a:t>
            </a:r>
          </a:p>
          <a:p>
            <a:pPr eaLnBrk="1" hangingPunct="1">
              <a:spcBef>
                <a:spcPts val="1800"/>
              </a:spcBef>
              <a:buFont typeface="Wingdings" pitchFamily="2" charset="2"/>
              <a:buChar char="q"/>
            </a:pPr>
            <a:r>
              <a:rPr lang="en-US" sz="2400" b="0" dirty="0" smtClean="0">
                <a:latin typeface="Franklin Gothic Medium" pitchFamily="34" charset="0"/>
                <a:ea typeface="Abadi MT Condensed Light" pitchFamily="34" charset="0"/>
                <a:cs typeface="Abadi MT Condensed Light" pitchFamily="34" charset="0"/>
              </a:rPr>
              <a:t>Poor attendance isn’t just a problem in high school. It can start as early as kindergarten and pre-kindergarten.</a:t>
            </a:r>
          </a:p>
          <a:p>
            <a:pPr eaLnBrk="1" hangingPunct="1">
              <a:spcBef>
                <a:spcPts val="1800"/>
              </a:spcBef>
            </a:pPr>
            <a:endParaRPr lang="en-US" sz="2400" b="0" dirty="0" smtClean="0">
              <a:latin typeface="Franklin Gothic Medium" pitchFamily="34" charset="0"/>
              <a:ea typeface="Abadi MT Condensed Light" pitchFamily="34" charset="0"/>
              <a:cs typeface="Abadi MT Condensed Light" pitchFamily="34" charset="0"/>
            </a:endParaRPr>
          </a:p>
        </p:txBody>
      </p:sp>
      <p:sp>
        <p:nvSpPr>
          <p:cNvPr id="2" name="Slide Number Placeholder 1"/>
          <p:cNvSpPr>
            <a:spLocks noGrp="1"/>
          </p:cNvSpPr>
          <p:nvPr>
            <p:ph type="sldNum" sz="quarter" idx="14"/>
          </p:nvPr>
        </p:nvSpPr>
        <p:spPr>
          <a:xfrm>
            <a:off x="6571116" y="6385152"/>
            <a:ext cx="2133600" cy="365125"/>
          </a:xfrm>
        </p:spPr>
        <p:txBody>
          <a:bodyPr/>
          <a:lstStyle/>
          <a:p>
            <a:pPr>
              <a:defRPr/>
            </a:pPr>
            <a:fld id="{F44CD6F6-8502-4412-9637-3D4E887BD7A0}" type="slidenum">
              <a:rPr lang="en-US" sz="1400" b="1">
                <a:solidFill>
                  <a:schemeClr val="tx1">
                    <a:lumMod val="75000"/>
                    <a:lumOff val="25000"/>
                  </a:schemeClr>
                </a:solidFill>
              </a:rPr>
              <a:pPr>
                <a:defRPr/>
              </a:pPr>
              <a:t>2</a:t>
            </a:fld>
            <a:endParaRPr lang="en-US" sz="1400" b="1" dirty="0">
              <a:solidFill>
                <a:schemeClr val="tx1">
                  <a:lumMod val="75000"/>
                  <a:lumOff val="25000"/>
                </a:schemeClr>
              </a:solidFill>
            </a:endParaRPr>
          </a:p>
        </p:txBody>
      </p:sp>
      <p:sp>
        <p:nvSpPr>
          <p:cNvPr id="7" name="Text Placeholder 1"/>
          <p:cNvSpPr txBox="1">
            <a:spLocks/>
          </p:cNvSpPr>
          <p:nvPr/>
        </p:nvSpPr>
        <p:spPr>
          <a:xfrm>
            <a:off x="450850" y="-20653"/>
            <a:ext cx="8504238" cy="981075"/>
          </a:xfrm>
          <a:prstGeom prst="rect">
            <a:avLst/>
          </a:prstGeom>
        </p:spPr>
        <p:txBody>
          <a:bodyPr>
            <a:noAutofit/>
          </a:bodyPr>
          <a:lstStyle>
            <a:lvl1pPr marL="0" indent="0" algn="l" defTabSz="457200" rtl="0" eaLnBrk="1" latinLnBrk="0" hangingPunct="1">
              <a:spcBef>
                <a:spcPct val="20000"/>
              </a:spcBef>
              <a:buFont typeface="Arial"/>
              <a:buNone/>
              <a:defRPr sz="4400" kern="1200">
                <a:solidFill>
                  <a:schemeClr val="tx2"/>
                </a:solidFill>
                <a:latin typeface="Abadi MT Condensed Extra Bold"/>
                <a:ea typeface="+mn-ea"/>
                <a:cs typeface="Abadi MT Condensed Extra Bold"/>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defRPr/>
            </a:pPr>
            <a:r>
              <a:rPr lang="en-US" dirty="0" smtClean="0">
                <a:latin typeface="Franklin Gothic Medium" pitchFamily="34" charset="0"/>
              </a:rPr>
              <a:t>Chronic Absence:</a:t>
            </a:r>
            <a:br>
              <a:rPr lang="en-US" dirty="0" smtClean="0">
                <a:latin typeface="Franklin Gothic Medium" pitchFamily="34" charset="0"/>
              </a:rPr>
            </a:br>
            <a:r>
              <a:rPr lang="en-US" dirty="0" smtClean="0">
                <a:latin typeface="Franklin Gothic Medium" pitchFamily="34" charset="0"/>
              </a:rPr>
              <a:t>A Hidden National Crisis</a:t>
            </a:r>
            <a:endParaRPr lang="en-US" dirty="0">
              <a:latin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131763"/>
            <a:ext cx="8612188" cy="654050"/>
          </a:xfrm>
        </p:spPr>
        <p:txBody>
          <a:bodyPr/>
          <a:lstStyle/>
          <a:p>
            <a:pPr>
              <a:defRPr/>
            </a:pPr>
            <a:r>
              <a:rPr lang="en-US" sz="2800" dirty="0" smtClean="0"/>
              <a:t>Starting in </a:t>
            </a:r>
            <a:r>
              <a:rPr lang="en-US" sz="2800" dirty="0" err="1" smtClean="0"/>
              <a:t>preK</a:t>
            </a:r>
            <a:r>
              <a:rPr lang="en-US" sz="2800" dirty="0" smtClean="0"/>
              <a:t>, chronic absence affects learning and school readiness.  Attendance matters most for the children who enter the farthest behind. </a:t>
            </a:r>
            <a:endParaRPr lang="en-US" sz="2800" dirty="0"/>
          </a:p>
        </p:txBody>
      </p:sp>
      <p:sp>
        <p:nvSpPr>
          <p:cNvPr id="33795" name="TextBox 1"/>
          <p:cNvSpPr txBox="1">
            <a:spLocks noChangeArrowheads="1"/>
          </p:cNvSpPr>
          <p:nvPr/>
        </p:nvSpPr>
        <p:spPr bwMode="auto">
          <a:xfrm>
            <a:off x="284163" y="5867400"/>
            <a:ext cx="8626475" cy="342900"/>
          </a:xfrm>
          <a:prstGeom prst="rect">
            <a:avLst/>
          </a:prstGeom>
          <a:noFill/>
          <a:ln w="9525">
            <a:noFill/>
            <a:miter lim="800000"/>
            <a:headEnd/>
            <a:tailEnd/>
          </a:ln>
        </p:spPr>
        <p:txBody>
          <a:bodyPr/>
          <a:lstStyle/>
          <a:p>
            <a:pPr>
              <a:spcAft>
                <a:spcPts val="300"/>
              </a:spcAft>
            </a:pPr>
            <a:r>
              <a:rPr lang="en-US" sz="1100" i="1" dirty="0">
                <a:solidFill>
                  <a:srgbClr val="000000"/>
                </a:solidFill>
                <a:latin typeface="Calibri" pitchFamily="34" charset="0"/>
              </a:rPr>
              <a:t>Analyses control for prior preschool experience, race, gender, neighborhood poverty and social status,  special education status, ELL status, and program type. Missing data points represent values with fewer than 30 students.</a:t>
            </a:r>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1608137"/>
            <a:ext cx="87296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86" y="1578428"/>
            <a:ext cx="8229600" cy="4525963"/>
          </a:xfrm>
        </p:spPr>
        <p:txBody>
          <a:bodyPr/>
          <a:lstStyle/>
          <a:p>
            <a:pPr marL="0" indent="0">
              <a:buNone/>
            </a:pPr>
            <a:r>
              <a:rPr lang="en-US" sz="2800" b="0" dirty="0" smtClean="0">
                <a:latin typeface="Franklin Gothic Medium" pitchFamily="34" charset="0"/>
              </a:rPr>
              <a:t>Key Message #1:  Good attendance helps children do well in school and eventually in the work place.</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4</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latin typeface="Franklin Gothic Medium" pitchFamily="34" charset="0"/>
              </a:rPr>
              <a:t>Key Messages</a:t>
            </a:r>
            <a:endParaRPr lang="en-US" dirty="0">
              <a:latin typeface="Franklin Gothic Medium" pitchFamily="34" charset="0"/>
            </a:endParaRPr>
          </a:p>
        </p:txBody>
      </p:sp>
      <p:pic>
        <p:nvPicPr>
          <p:cNvPr id="203778" name="Picture 2" descr="C:\Users\Cecelia\AppData\Local\Microsoft\Windows\Temporary Internet Files\Content.IE5\NM6K5K93\MP9004309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14" y="2856772"/>
            <a:ext cx="5294130" cy="351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21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#2:  Absences </a:t>
            </a:r>
            <a:r>
              <a:rPr lang="en-US" sz="2800" b="0" dirty="0">
                <a:latin typeface="Franklin Gothic Medium" pitchFamily="34" charset="0"/>
              </a:rPr>
              <a:t>add up. Excused and unexcused absences </a:t>
            </a:r>
            <a:r>
              <a:rPr lang="en-US" sz="2800" b="0" dirty="0" smtClean="0">
                <a:latin typeface="Franklin Gothic Medium" pitchFamily="34" charset="0"/>
              </a:rPr>
              <a:t>result in too much time lost in the classroom.</a:t>
            </a:r>
            <a:endParaRPr lang="en-US" sz="2800" b="0" dirty="0">
              <a:latin typeface="Franklin Gothic Medium" pitchFamily="34" charset="0"/>
            </a:endParaRPr>
          </a:p>
          <a:p>
            <a:endParaRPr lang="en-US" dirty="0"/>
          </a:p>
        </p:txBody>
      </p:sp>
      <p:sp>
        <p:nvSpPr>
          <p:cNvPr id="3" name="Slide Number Placeholder 2"/>
          <p:cNvSpPr>
            <a:spLocks noGrp="1"/>
          </p:cNvSpPr>
          <p:nvPr>
            <p:ph type="sldNum" sz="quarter" idx="4294967295"/>
          </p:nvPr>
        </p:nvSpPr>
        <p:spPr>
          <a:xfrm>
            <a:off x="6614057" y="6374262"/>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5</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a:latin typeface="Franklin Gothic Medium" pitchFamily="34" charset="0"/>
              </a:rPr>
              <a:t>Key Messages</a:t>
            </a:r>
          </a:p>
          <a:p>
            <a:r>
              <a:rPr lang="en-US" dirty="0" smtClean="0"/>
              <a:t> </a:t>
            </a:r>
            <a:endParaRPr lang="en-US" dirty="0"/>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76" y="3040743"/>
            <a:ext cx="7739743" cy="316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01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0" dirty="0" smtClean="0">
                <a:latin typeface="Franklin Gothic Medium" pitchFamily="34" charset="0"/>
              </a:rPr>
              <a:t>Key Message #3:  Chronic </a:t>
            </a:r>
            <a:r>
              <a:rPr lang="en-US" sz="2800" b="0" dirty="0">
                <a:latin typeface="Franklin Gothic Medium" pitchFamily="34" charset="0"/>
              </a:rPr>
              <a:t>absence is a problem we can solve when the whole community, including parents and schools, gets involved. </a:t>
            </a:r>
          </a:p>
        </p:txBody>
      </p:sp>
      <p:sp>
        <p:nvSpPr>
          <p:cNvPr id="3" name="Slide Number Placeholder 2"/>
          <p:cNvSpPr>
            <a:spLocks noGrp="1"/>
          </p:cNvSpPr>
          <p:nvPr>
            <p:ph type="sldNum" sz="quarter" idx="4294967295"/>
          </p:nvPr>
        </p:nvSpPr>
        <p:spPr>
          <a:xfrm>
            <a:off x="6614057" y="6385148"/>
            <a:ext cx="2133600" cy="365125"/>
          </a:xfrm>
          <a:prstGeom prst="rect">
            <a:avLst/>
          </a:prstGeom>
        </p:spPr>
        <p:txBody>
          <a:bodyPr/>
          <a:lstStyle/>
          <a:p>
            <a:fld id="{3575C0D9-D776-4177-ADFD-82C36A6D24A1}" type="slidenum">
              <a:rPr lang="en-US" sz="1400" b="1" smtClean="0">
                <a:solidFill>
                  <a:schemeClr val="tx1">
                    <a:lumMod val="75000"/>
                    <a:lumOff val="25000"/>
                  </a:schemeClr>
                </a:solidFill>
              </a:rPr>
              <a:pPr/>
              <a:t>6</a:t>
            </a:fld>
            <a:endParaRPr lang="en-US" b="1" dirty="0">
              <a:solidFill>
                <a:schemeClr val="tx1">
                  <a:lumMod val="75000"/>
                  <a:lumOff val="25000"/>
                </a:schemeClr>
              </a:solidFill>
            </a:endParaRPr>
          </a:p>
        </p:txBody>
      </p:sp>
      <p:sp>
        <p:nvSpPr>
          <p:cNvPr id="4" name="Text Placeholder 3"/>
          <p:cNvSpPr>
            <a:spLocks noGrp="1"/>
          </p:cNvSpPr>
          <p:nvPr>
            <p:ph type="body" sz="quarter" idx="13"/>
          </p:nvPr>
        </p:nvSpPr>
        <p:spPr/>
        <p:txBody>
          <a:bodyPr/>
          <a:lstStyle/>
          <a:p>
            <a:pPr algn="ctr"/>
            <a:r>
              <a:rPr lang="en-US" dirty="0" smtClean="0">
                <a:latin typeface="Franklin Gothic Medium" pitchFamily="34" charset="0"/>
              </a:rPr>
              <a:t>Key Messages</a:t>
            </a:r>
            <a:endParaRPr lang="en-US" dirty="0">
              <a:latin typeface="Franklin Gothic Medium" pitchFamily="34" charset="0"/>
            </a:endParaRPr>
          </a:p>
        </p:txBody>
      </p:sp>
      <p:pic>
        <p:nvPicPr>
          <p:cNvPr id="207875" name="Picture 3" descr="C:\Users\Cecelia\AppData\Local\Microsoft\Windows\Temporary Internet Files\Content.IE5\NM6K5K93\MP9004306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273" y="3235775"/>
            <a:ext cx="4862286" cy="323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36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2B6693-6F4B-48C8-B893-5ABE186E15ED}" type="slidenum">
              <a:rPr lang="en-US" smtClean="0"/>
              <a:pPr>
                <a:defRPr/>
              </a:pPr>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63682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2B6693-6F4B-48C8-B893-5ABE186E15ED}" type="slidenum">
              <a:rPr lang="en-US" smtClean="0"/>
              <a:pPr>
                <a:defRPr/>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927725456"/>
      </p:ext>
    </p:extLst>
  </p:cSld>
  <p:clrMapOvr>
    <a:masterClrMapping/>
  </p:clrMapOvr>
</p:sld>
</file>

<file path=ppt/theme/theme1.xml><?xml version="1.0" encoding="utf-8"?>
<a:theme xmlns:a="http://schemas.openxmlformats.org/drawingml/2006/main" name="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1718</TotalTime>
  <Words>302</Words>
  <Application>Microsoft Macintosh PowerPoint</Application>
  <PresentationFormat>On-screen Show (4:3)</PresentationFormat>
  <Paragraphs>32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Theme</vt:lpstr>
      <vt:lpstr>PowerPoint Presentation</vt:lpstr>
      <vt:lpstr>PowerPoint Presentation</vt:lpstr>
      <vt:lpstr>Starting in preK, chronic absence affects learning and school readiness.  Attendance matters most for the children who enter the farthest behind. </vt:lpstr>
      <vt:lpstr>PowerPoint Presentation</vt:lpstr>
      <vt:lpstr>PowerPoint Presentation</vt:lpstr>
      <vt:lpstr>PowerPoint Presentation</vt:lpstr>
      <vt:lpstr>PowerPoint Presentation</vt:lpstr>
      <vt:lpstr>PowerPoint Presentation</vt:lpstr>
    </vt:vector>
  </TitlesOfParts>
  <Company>Stanford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Dizon-Ross</dc:creator>
  <cp:lastModifiedBy>Glenn Kaiser</cp:lastModifiedBy>
  <cp:revision>151</cp:revision>
  <dcterms:created xsi:type="dcterms:W3CDTF">2012-11-10T06:20:05Z</dcterms:created>
  <dcterms:modified xsi:type="dcterms:W3CDTF">2017-06-07T17:01:30Z</dcterms:modified>
</cp:coreProperties>
</file>